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2"/>
  </p:notesMasterIdLst>
  <p:handoutMasterIdLst>
    <p:handoutMasterId r:id="rId23"/>
  </p:handoutMasterIdLst>
  <p:sldIdLst>
    <p:sldId id="350" r:id="rId5"/>
    <p:sldId id="352" r:id="rId6"/>
    <p:sldId id="375" r:id="rId7"/>
    <p:sldId id="361" r:id="rId8"/>
    <p:sldId id="365" r:id="rId9"/>
    <p:sldId id="376" r:id="rId10"/>
    <p:sldId id="353" r:id="rId11"/>
    <p:sldId id="368" r:id="rId12"/>
    <p:sldId id="377" r:id="rId13"/>
    <p:sldId id="364" r:id="rId14"/>
    <p:sldId id="371" r:id="rId15"/>
    <p:sldId id="372" r:id="rId16"/>
    <p:sldId id="343" r:id="rId17"/>
    <p:sldId id="354" r:id="rId18"/>
    <p:sldId id="367" r:id="rId19"/>
    <p:sldId id="370" r:id="rId20"/>
    <p:sldId id="3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66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8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3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May 14, 2021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slide" Target="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slide" Target="slide15.xml"/><Relationship Id="rId4" Type="http://schemas.openxmlformats.org/officeDocument/2006/relationships/slide" Target="slide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9922" y="1828800"/>
            <a:ext cx="10038703" cy="1801401"/>
          </a:xfrm>
        </p:spPr>
        <p:txBody>
          <a:bodyPr/>
          <a:lstStyle/>
          <a:p>
            <a:r>
              <a:rPr lang="en-US" dirty="0"/>
              <a:t>Feature Visualisation of 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607426"/>
            <a:ext cx="5491570" cy="953337"/>
          </a:xfrm>
        </p:spPr>
        <p:txBody>
          <a:bodyPr/>
          <a:lstStyle/>
          <a:p>
            <a:r>
              <a:rPr lang="en-US" dirty="0">
                <a:latin typeface="+mj-lt"/>
              </a:rPr>
              <a:t>Qing Pan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+mj-lt"/>
              </a:rPr>
              <a:t>Supervised by: Dr. </a:t>
            </a:r>
            <a:r>
              <a:rPr lang="en-US" dirty="0" err="1">
                <a:latin typeface="+mj-lt"/>
              </a:rPr>
              <a:t>Jize</a:t>
            </a:r>
            <a:r>
              <a:rPr lang="en-US" dirty="0">
                <a:latin typeface="+mj-lt"/>
              </a:rPr>
              <a:t> Yan &amp; Dr. </a:t>
            </a:r>
            <a:r>
              <a:rPr lang="en-US" dirty="0" err="1">
                <a:latin typeface="+mj-lt"/>
              </a:rPr>
              <a:t>Hansuang</a:t>
            </a:r>
            <a:r>
              <a:rPr lang="en-US" dirty="0">
                <a:latin typeface="+mj-lt"/>
              </a:rPr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9802" y="2201779"/>
            <a:ext cx="6819900" cy="419601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altLang="zh-CN" dirty="0"/>
              <a:t>efined range of potential values for each tested parameter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6800B0-B521-4BE2-95B0-1B19B634E32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50" y="2705601"/>
            <a:ext cx="5205850" cy="2043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9802" y="2239284"/>
            <a:ext cx="10492493" cy="482856"/>
          </a:xfrm>
        </p:spPr>
        <p:txBody>
          <a:bodyPr/>
          <a:lstStyle/>
          <a:p>
            <a:r>
              <a:rPr lang="en-GB" sz="1800" dirty="0">
                <a:effectLst/>
                <a:ea typeface="DengXian" panose="02010600030101010101" pitchFamily="2" charset="-122"/>
              </a:rPr>
              <a:t>The lowest LPIPS of AM images generated with different regularisations for 4 chosen channel</a:t>
            </a:r>
            <a:r>
              <a:rPr lang="en-US" altLang="zh-CN" sz="1800" dirty="0">
                <a:effectLst/>
                <a:ea typeface="DengXian" panose="02010600030101010101" pitchFamily="2" charset="-122"/>
              </a:rPr>
              <a:t>s</a:t>
            </a:r>
            <a:r>
              <a:rPr lang="en-GB" sz="1800" dirty="0">
                <a:effectLst/>
                <a:ea typeface="DengXian" panose="02010600030101010101" pitchFamily="2" charset="-122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CC331-60CF-4E6B-8328-58E5DEF087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02" y="2903622"/>
            <a:ext cx="8400877" cy="2582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342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ECC331-60CF-4E6B-8328-58E5DEF0875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3601050"/>
            <a:ext cx="7734438" cy="23778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929033-1E1A-4DB8-969C-A143A74E20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9475" y="2239963"/>
            <a:ext cx="10493375" cy="482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GB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ll regularisation methods have positive effect on the results to varying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GB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oth of total variance and octaves scale-up improve the AM image by around 39% in average</a:t>
            </a:r>
            <a:endParaRPr lang="en-GB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L2 has the least positive effect on the results (with an average improvement of 19.5%)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9B091-A237-4834-9CA8-FF506CCAE2DF}"/>
              </a:ext>
            </a:extLst>
          </p:cNvPr>
          <p:cNvSpPr txBox="1"/>
          <p:nvPr/>
        </p:nvSpPr>
        <p:spPr>
          <a:xfrm>
            <a:off x="8364462" y="4386097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39.0%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AA9F1-0406-4EB8-896B-68BDEF77AAEA}"/>
              </a:ext>
            </a:extLst>
          </p:cNvPr>
          <p:cNvSpPr txBox="1"/>
          <p:nvPr/>
        </p:nvSpPr>
        <p:spPr>
          <a:xfrm>
            <a:off x="8364462" y="5589901"/>
            <a:ext cx="74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38.8%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B09073-308C-44B6-9A30-D42ECEEC52AC}"/>
              </a:ext>
            </a:extLst>
          </p:cNvPr>
          <p:cNvSpPr txBox="1"/>
          <p:nvPr/>
        </p:nvSpPr>
        <p:spPr>
          <a:xfrm>
            <a:off x="8364461" y="411069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19.5%</a:t>
            </a:r>
          </a:p>
        </p:txBody>
      </p:sp>
    </p:spTree>
    <p:extLst>
      <p:ext uri="{BB962C8B-B14F-4D97-AF65-F5344CB8AC3E}">
        <p14:creationId xmlns:p14="http://schemas.microsoft.com/office/powerpoint/2010/main" val="385548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Thanks to your patience and support. </a:t>
            </a:r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/>
          </a:bodyPr>
          <a:lstStyle/>
          <a:p>
            <a:r>
              <a:rPr lang="en-US" b="1" dirty="0"/>
              <a:t>Base AM </a:t>
            </a:r>
            <a:r>
              <a:rPr lang="en-GB" dirty="0"/>
              <a:t>(channel 0)</a:t>
            </a:r>
            <a:r>
              <a:rPr lang="en-US" b="1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64023" y="6235929"/>
            <a:ext cx="1497330" cy="247651"/>
          </a:xfrm>
        </p:spPr>
        <p:txBody>
          <a:bodyPr/>
          <a:lstStyle/>
          <a:p>
            <a:r>
              <a:rPr lang="en-US" dirty="0"/>
              <a:t>Back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5A66CD-B853-4F5D-BFB4-1B2E034005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3" y="2190278"/>
            <a:ext cx="2829638" cy="282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37944A-C997-4D36-B1BB-EB9CE7EB36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902" y="2190278"/>
            <a:ext cx="2834671" cy="283467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778CECB-6C10-435C-AB23-30AB4A7868F7}"/>
              </a:ext>
            </a:extLst>
          </p:cNvPr>
          <p:cNvSpPr/>
          <p:nvPr/>
        </p:nvSpPr>
        <p:spPr>
          <a:xfrm>
            <a:off x="4056722" y="3471170"/>
            <a:ext cx="1171852" cy="3728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hlinkClick r:id="rId4" action="ppaction://hlinksldjump"/>
            <a:extLst>
              <a:ext uri="{FF2B5EF4-FFF2-40B4-BE49-F238E27FC236}">
                <a16:creationId xmlns:a16="http://schemas.microsoft.com/office/drawing/2014/main" id="{138961CA-52F7-482F-820B-3E2EA1BBC8FF}"/>
              </a:ext>
            </a:extLst>
          </p:cNvPr>
          <p:cNvSpPr/>
          <p:nvPr/>
        </p:nvSpPr>
        <p:spPr>
          <a:xfrm>
            <a:off x="-1548357" y="6437861"/>
            <a:ext cx="2829638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/>
          </a:bodyPr>
          <a:lstStyle/>
          <a:p>
            <a:r>
              <a:rPr lang="en-GB" b="1" dirty="0"/>
              <a:t>Similarity calculation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64023" y="6235929"/>
            <a:ext cx="1497330" cy="247651"/>
          </a:xfrm>
        </p:spPr>
        <p:txBody>
          <a:bodyPr/>
          <a:lstStyle/>
          <a:p>
            <a:r>
              <a:rPr lang="en-US" dirty="0"/>
              <a:t>Back</a:t>
            </a:r>
          </a:p>
        </p:txBody>
      </p:sp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138961CA-52F7-482F-820B-3E2EA1BBC8FF}"/>
              </a:ext>
            </a:extLst>
          </p:cNvPr>
          <p:cNvSpPr/>
          <p:nvPr/>
        </p:nvSpPr>
        <p:spPr>
          <a:xfrm>
            <a:off x="-1548357" y="6437861"/>
            <a:ext cx="2829638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5E43C-6935-4469-B264-B849ED11369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r="9671" b="7495"/>
          <a:stretch/>
        </p:blipFill>
        <p:spPr bwMode="auto">
          <a:xfrm>
            <a:off x="2482116" y="1489926"/>
            <a:ext cx="2531337" cy="26856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99186-E347-44D3-8C25-9CAB8D75995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924" y="4261959"/>
            <a:ext cx="1687473" cy="17169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510596-4D62-40ED-98F4-E8FE25D945F9}"/>
              </a:ext>
            </a:extLst>
          </p:cNvPr>
          <p:cNvSpPr/>
          <p:nvPr/>
        </p:nvSpPr>
        <p:spPr>
          <a:xfrm>
            <a:off x="2496976" y="1636210"/>
            <a:ext cx="905896" cy="929158"/>
          </a:xfrm>
          <a:prstGeom prst="rect">
            <a:avLst/>
          </a:prstGeom>
          <a:noFill/>
          <a:ln w="317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2172FF-62C5-4D58-AC6F-939C18F0F28B}"/>
              </a:ext>
            </a:extLst>
          </p:cNvPr>
          <p:cNvSpPr/>
          <p:nvPr/>
        </p:nvSpPr>
        <p:spPr>
          <a:xfrm>
            <a:off x="6598114" y="3418580"/>
            <a:ext cx="1926454" cy="84337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LPIPS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ED8C30D-00DB-4215-9262-ABE02FFC092A}"/>
              </a:ext>
            </a:extLst>
          </p:cNvPr>
          <p:cNvSpPr/>
          <p:nvPr/>
        </p:nvSpPr>
        <p:spPr>
          <a:xfrm>
            <a:off x="8229329" y="3741911"/>
            <a:ext cx="1072194" cy="19671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F60C3-7D28-464A-B7A1-55EDAC076CDE}"/>
              </a:ext>
            </a:extLst>
          </p:cNvPr>
          <p:cNvSpPr txBox="1"/>
          <p:nvPr/>
        </p:nvSpPr>
        <p:spPr>
          <a:xfrm>
            <a:off x="9514409" y="3529281"/>
            <a:ext cx="1418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Perceptual </a:t>
            </a:r>
            <a:r>
              <a:rPr lang="en-GB" dirty="0">
                <a:solidFill>
                  <a:schemeClr val="bg1"/>
                </a:solidFill>
                <a:latin typeface="+mj-lt"/>
              </a:rPr>
              <a:t>similarity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A66144-110F-4023-9DAF-854843B89F52}"/>
              </a:ext>
            </a:extLst>
          </p:cNvPr>
          <p:cNvCxnSpPr>
            <a:cxnSpLocks/>
          </p:cNvCxnSpPr>
          <p:nvPr/>
        </p:nvCxnSpPr>
        <p:spPr>
          <a:xfrm>
            <a:off x="3417732" y="2187098"/>
            <a:ext cx="3168000" cy="1554813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8DE35-3768-4F93-A05F-F4453BEF265B}"/>
              </a:ext>
            </a:extLst>
          </p:cNvPr>
          <p:cNvCxnSpPr>
            <a:cxnSpLocks/>
          </p:cNvCxnSpPr>
          <p:nvPr/>
        </p:nvCxnSpPr>
        <p:spPr>
          <a:xfrm flipV="1">
            <a:off x="4637397" y="4175612"/>
            <a:ext cx="1933475" cy="88957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F43364-D3A7-4C4C-81FC-A3D681A44417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34744" y="2520226"/>
            <a:ext cx="2363370" cy="132004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79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06927 -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661461"/>
            <a:ext cx="9917337" cy="457472"/>
          </a:xfrm>
        </p:spPr>
        <p:txBody>
          <a:bodyPr>
            <a:normAutofit fontScale="90000"/>
          </a:bodyPr>
          <a:lstStyle/>
          <a:p>
            <a:r>
              <a:rPr lang="en-US" dirty="0"/>
              <a:t>Channel selection (channel 48,62,73,91)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58172" y="6182635"/>
            <a:ext cx="1497330" cy="247651"/>
          </a:xfrm>
        </p:spPr>
        <p:txBody>
          <a:bodyPr/>
          <a:lstStyle/>
          <a:p>
            <a:r>
              <a:rPr lang="en-US" dirty="0"/>
              <a:t>Back</a:t>
            </a:r>
          </a:p>
        </p:txBody>
      </p:sp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138961CA-52F7-482F-820B-3E2EA1BBC8FF}"/>
              </a:ext>
            </a:extLst>
          </p:cNvPr>
          <p:cNvSpPr/>
          <p:nvPr/>
        </p:nvSpPr>
        <p:spPr>
          <a:xfrm>
            <a:off x="-2067319" y="6369321"/>
            <a:ext cx="2829638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FEFAB-CBB4-4703-886B-EC484247274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6157" r="9389" b="7036"/>
          <a:stretch/>
        </p:blipFill>
        <p:spPr bwMode="auto">
          <a:xfrm>
            <a:off x="1101157" y="1773638"/>
            <a:ext cx="2169160" cy="22792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D13C8-D92C-454A-815F-6FD89C495CF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45" y="1877413"/>
            <a:ext cx="2006600" cy="2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D858F4-0B77-4E01-A2E2-BC7239CAEA5B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t="6662" r="9671" b="7495"/>
          <a:stretch/>
        </p:blipFill>
        <p:spPr bwMode="auto">
          <a:xfrm>
            <a:off x="1101157" y="4299896"/>
            <a:ext cx="2065020" cy="21531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356612-C594-4D55-BA7B-45114F73472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940" y="4325932"/>
            <a:ext cx="2061210" cy="206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A53332-B77E-42AB-AA93-18B29F835B1E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7016" r="8840" b="7735"/>
          <a:stretch/>
        </p:blipFill>
        <p:spPr bwMode="auto">
          <a:xfrm>
            <a:off x="6874811" y="1787750"/>
            <a:ext cx="2070100" cy="21356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6CB386-AF0A-4288-816D-E7E1F3414CC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39" y="1773639"/>
            <a:ext cx="2091055" cy="209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0DE3A8-E6DD-41FC-9B13-083CAA5E6C30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 t="5680" r="9719" b="8403"/>
          <a:stretch/>
        </p:blipFill>
        <p:spPr bwMode="auto">
          <a:xfrm>
            <a:off x="6874811" y="4217660"/>
            <a:ext cx="2044065" cy="21531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C3BAE8-A7A4-438A-BB0F-7736DA8DF93F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839" y="4299897"/>
            <a:ext cx="2087245" cy="20872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54C1AD-01DF-46BD-8DE9-D3F6B4C35AEA}"/>
              </a:ext>
            </a:extLst>
          </p:cNvPr>
          <p:cNvSpPr txBox="1"/>
          <p:nvPr/>
        </p:nvSpPr>
        <p:spPr>
          <a:xfrm>
            <a:off x="2508785" y="1418418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Channel 48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2AEB1B-6161-499C-A73C-21C82B262453}"/>
              </a:ext>
            </a:extLst>
          </p:cNvPr>
          <p:cNvSpPr txBox="1"/>
          <p:nvPr/>
        </p:nvSpPr>
        <p:spPr>
          <a:xfrm>
            <a:off x="8522020" y="1471158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Channel 73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4A286B-24BF-400F-B860-1F2509DC2CDA}"/>
              </a:ext>
            </a:extLst>
          </p:cNvPr>
          <p:cNvSpPr txBox="1"/>
          <p:nvPr/>
        </p:nvSpPr>
        <p:spPr>
          <a:xfrm>
            <a:off x="2515845" y="4003258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Channel 62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D2A4C3-CFFE-4827-80BD-C3573ACED565}"/>
              </a:ext>
            </a:extLst>
          </p:cNvPr>
          <p:cNvSpPr txBox="1"/>
          <p:nvPr/>
        </p:nvSpPr>
        <p:spPr>
          <a:xfrm>
            <a:off x="8587481" y="3971458"/>
            <a:ext cx="1339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+mj-lt"/>
              </a:rPr>
              <a:t>Channel 91</a:t>
            </a:r>
            <a:endParaRPr lang="en-GB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6269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72" y="261311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</a:t>
            </a:r>
            <a:r>
              <a:rPr lang="en-US" altLang="zh-CN" b="1" dirty="0"/>
              <a:t>xperiment results (channel 48)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593D-2B92-5A40-84BC-3F3D67FA0C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58172" y="6182635"/>
            <a:ext cx="1497330" cy="247651"/>
          </a:xfrm>
        </p:spPr>
        <p:txBody>
          <a:bodyPr/>
          <a:lstStyle/>
          <a:p>
            <a:r>
              <a:rPr lang="en-US" dirty="0"/>
              <a:t>Back</a:t>
            </a:r>
          </a:p>
        </p:txBody>
      </p:sp>
      <p:sp>
        <p:nvSpPr>
          <p:cNvPr id="14" name="Rectangle 13">
            <a:hlinkClick r:id="rId2" action="ppaction://hlinksldjump"/>
            <a:extLst>
              <a:ext uri="{FF2B5EF4-FFF2-40B4-BE49-F238E27FC236}">
                <a16:creationId xmlns:a16="http://schemas.microsoft.com/office/drawing/2014/main" id="{138961CA-52F7-482F-820B-3E2EA1BBC8FF}"/>
              </a:ext>
            </a:extLst>
          </p:cNvPr>
          <p:cNvSpPr/>
          <p:nvPr/>
        </p:nvSpPr>
        <p:spPr>
          <a:xfrm>
            <a:off x="-2067319" y="6369321"/>
            <a:ext cx="2829638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B87380-DA13-447E-AAFA-5B1D43E586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2" y="1642088"/>
            <a:ext cx="1978660" cy="197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CB718A8-AF05-4AA5-966F-10D93F59780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40" y="1647803"/>
            <a:ext cx="1972945" cy="197294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73050B-1D0C-45B7-8527-0BE197735A5D}"/>
                  </a:ext>
                </a:extLst>
              </p:cNvPr>
              <p:cNvSpPr txBox="1"/>
              <p:nvPr/>
            </p:nvSpPr>
            <p:spPr>
              <a:xfrm>
                <a:off x="3115494" y="1288089"/>
                <a:ext cx="1554080" cy="326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L2,</a:t>
                </a:r>
                <a:r>
                  <a:rPr lang="en-GB" sz="1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GB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sz="1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1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1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GB" sz="1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0.005</m:t>
                    </m:r>
                  </m:oMath>
                </a14:m>
                <a:endParaRPr lang="en-GB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73050B-1D0C-45B7-8527-0BE19773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94" y="1288089"/>
                <a:ext cx="1554080" cy="326243"/>
              </a:xfrm>
              <a:prstGeom prst="rect">
                <a:avLst/>
              </a:prstGeom>
              <a:blipFill>
                <a:blip r:embed="rId5"/>
                <a:stretch>
                  <a:fillRect l="-1176" t="-1852" b="-12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DC33A3F0-6D7A-463C-80A9-76B82CCF529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819" y="1642088"/>
            <a:ext cx="1972945" cy="197294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F6BB4D-2E03-4F0C-90B7-C2011CFB615A}"/>
                  </a:ext>
                </a:extLst>
              </p:cNvPr>
              <p:cNvSpPr txBox="1"/>
              <p:nvPr/>
            </p:nvSpPr>
            <p:spPr>
              <a:xfrm>
                <a:off x="5278679" y="1289524"/>
                <a:ext cx="15688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TV,</a:t>
                </a:r>
                <a:r>
                  <a:rPr lang="en-GB" sz="1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𝑡𝑣</m:t>
                        </m:r>
                      </m:sub>
                    </m:sSub>
                    <m:r>
                      <a:rPr lang="en-GB" sz="1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1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1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GB" sz="14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0.005</m:t>
                    </m:r>
                  </m:oMath>
                </a14:m>
                <a:endParaRPr lang="en-GB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F6BB4D-2E03-4F0C-90B7-C2011CFB6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679" y="1289524"/>
                <a:ext cx="1568891" cy="307777"/>
              </a:xfrm>
              <a:prstGeom prst="rect">
                <a:avLst/>
              </a:prstGeom>
              <a:blipFill>
                <a:blip r:embed="rId7"/>
                <a:stretch>
                  <a:fillRect l="-1167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CE2CB6C-A475-4661-9D21-D232C45BD5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315" y="1628078"/>
            <a:ext cx="1972945" cy="19729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C4F912-263D-4AA8-96C9-BCBCE604EC02}"/>
              </a:ext>
            </a:extLst>
          </p:cNvPr>
          <p:cNvSpPr txBox="1"/>
          <p:nvPr/>
        </p:nvSpPr>
        <p:spPr>
          <a:xfrm>
            <a:off x="7428824" y="1297321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transformation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0A397A5-8F25-4150-83D0-3625CE66C582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/>
          <a:stretch/>
        </p:blipFill>
        <p:spPr bwMode="auto">
          <a:xfrm>
            <a:off x="9606882" y="1642088"/>
            <a:ext cx="1972944" cy="197294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DBF7A5-5181-429D-931E-41C3132F5D64}"/>
                  </a:ext>
                </a:extLst>
              </p:cNvPr>
              <p:cNvSpPr txBox="1"/>
              <p:nvPr/>
            </p:nvSpPr>
            <p:spPr>
              <a:xfrm>
                <a:off x="9352568" y="1285857"/>
                <a:ext cx="28394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Octaves 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scale-up</a:t>
                </a:r>
                <a:r>
                  <a:rPr lang="en-GB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GB" sz="14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octave_scale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GB" sz="14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1.1</m:t>
                    </m:r>
                  </m:oMath>
                </a14:m>
                <a:endParaRPr lang="en-GB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FDBF7A5-5181-429D-931E-41C3132F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2568" y="1285857"/>
                <a:ext cx="2839432" cy="307777"/>
              </a:xfrm>
              <a:prstGeom prst="rect">
                <a:avLst/>
              </a:prstGeom>
              <a:blipFill>
                <a:blip r:embed="rId10"/>
                <a:stretch>
                  <a:fillRect l="-644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6FBAA24-AD4D-4621-8186-0B7F10C88CF7}"/>
              </a:ext>
            </a:extLst>
          </p:cNvPr>
          <p:cNvSpPr txBox="1"/>
          <p:nvPr/>
        </p:nvSpPr>
        <p:spPr>
          <a:xfrm>
            <a:off x="970223" y="1285857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99D81E-B79C-4A42-A299-82E8B5DCD2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819" y="4738045"/>
            <a:ext cx="1963051" cy="19589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FA6EB6-B0EC-49D8-8835-E2026C54581F}"/>
              </a:ext>
            </a:extLst>
          </p:cNvPr>
          <p:cNvSpPr txBox="1"/>
          <p:nvPr/>
        </p:nvSpPr>
        <p:spPr>
          <a:xfrm>
            <a:off x="5089359" y="4384947"/>
            <a:ext cx="204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jitter = 16</a:t>
            </a:r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A48EF05-4331-442D-B3AA-5B7488DD01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824" y="4738045"/>
            <a:ext cx="1975324" cy="19702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12B5F90-CB26-43D1-9FB0-7642397F054E}"/>
              </a:ext>
            </a:extLst>
          </p:cNvPr>
          <p:cNvSpPr txBox="1"/>
          <p:nvPr/>
        </p:nvSpPr>
        <p:spPr>
          <a:xfrm>
            <a:off x="7383231" y="4390854"/>
            <a:ext cx="215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 = 1.2</a:t>
            </a:r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64D5D3F-DB59-41DC-8CEB-AF403CEC05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719" y="4745264"/>
            <a:ext cx="1966403" cy="1963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66AB5D-B3E7-410C-ADE3-8319AB2D7BE9}"/>
              </a:ext>
            </a:extLst>
          </p:cNvPr>
          <p:cNvSpPr txBox="1"/>
          <p:nvPr/>
        </p:nvSpPr>
        <p:spPr>
          <a:xfrm>
            <a:off x="9631049" y="4389882"/>
            <a:ext cx="216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r>
              <a:rPr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 45</a:t>
            </a:r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A246A498-866A-4DAF-BB7B-6CB653C7CB99}"/>
              </a:ext>
            </a:extLst>
          </p:cNvPr>
          <p:cNvSpPr/>
          <p:nvPr/>
        </p:nvSpPr>
        <p:spPr>
          <a:xfrm rot="5400000">
            <a:off x="8180721" y="1878493"/>
            <a:ext cx="420130" cy="421497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287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871397"/>
            <a:ext cx="4941477" cy="6108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1550" y="2294269"/>
            <a:ext cx="3460474" cy="247651"/>
          </a:xfrm>
        </p:spPr>
        <p:txBody>
          <a:bodyPr/>
          <a:lstStyle/>
          <a:p>
            <a:r>
              <a:rPr lang="en-US" sz="2400" dirty="0"/>
              <a:t>01.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1550" y="2962155"/>
            <a:ext cx="3451646" cy="247651"/>
          </a:xfrm>
        </p:spPr>
        <p:txBody>
          <a:bodyPr/>
          <a:lstStyle/>
          <a:p>
            <a:r>
              <a:rPr lang="en-US" sz="2400" dirty="0"/>
              <a:t>02. Methodology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1550" y="3630042"/>
            <a:ext cx="5280715" cy="429821"/>
          </a:xfrm>
        </p:spPr>
        <p:txBody>
          <a:bodyPr/>
          <a:lstStyle/>
          <a:p>
            <a:r>
              <a:rPr lang="en-US" sz="2400" dirty="0"/>
              <a:t>03. Results and Conclusions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DFE5D5-2178-454B-95B6-E1FA14CF12E4}"/>
              </a:ext>
            </a:extLst>
          </p:cNvPr>
          <p:cNvSpPr/>
          <p:nvPr/>
        </p:nvSpPr>
        <p:spPr>
          <a:xfrm>
            <a:off x="831532" y="4035438"/>
            <a:ext cx="8216347" cy="3406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865857-7646-4F38-B9C2-0EC7FC079090}"/>
              </a:ext>
            </a:extLst>
          </p:cNvPr>
          <p:cNvSpPr/>
          <p:nvPr/>
        </p:nvSpPr>
        <p:spPr>
          <a:xfrm>
            <a:off x="3434761" y="1708619"/>
            <a:ext cx="2661239" cy="33851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680" y="3123568"/>
            <a:ext cx="4941477" cy="6108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4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networks (CNNs) have been widely used in Computer Vision field.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CNNs become more and more opaque.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growing sense that networks need to be interpretable for humans.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visualisation is one of the most power</a:t>
            </a:r>
            <a:r>
              <a:rPr lang="en-US" altLang="zh-CN" dirty="0"/>
              <a:t>ful</a:t>
            </a:r>
            <a:r>
              <a:rPr lang="en-US" dirty="0"/>
              <a:t> tools to understand the black-box neural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DengXian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GB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mplemented feature visualisation via Activation Maximization (AM) channel-wise to reflect what a certain channel is doing.</a:t>
            </a:r>
            <a:endParaRPr lang="en-GB" b="1" dirty="0"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DengXian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GB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pplied several regularisation methods on </a:t>
            </a:r>
            <a:r>
              <a:rPr lang="en-GB" dirty="0">
                <a:ea typeface="DengXian" panose="02010600030101010101" pitchFamily="2" charset="-122"/>
                <a:cs typeface="Arial" panose="020B0604020202020204" pitchFamily="34" charset="0"/>
              </a:rPr>
              <a:t>AM.</a:t>
            </a:r>
          </a:p>
          <a:p>
            <a:pPr marL="971550" lvl="1" indent="-285750">
              <a:buFont typeface="Franklin Gothic Book" panose="020B0503020102020204" pitchFamily="34" charset="0"/>
              <a:buChar char="–"/>
            </a:pPr>
            <a:r>
              <a:rPr lang="en-GB" sz="1400" dirty="0">
                <a:ea typeface="DengXian" panose="02010600030101010101" pitchFamily="2" charset="-122"/>
                <a:cs typeface="Arial" panose="020B0604020202020204" pitchFamily="34" charset="0"/>
              </a:rPr>
              <a:t>L2</a:t>
            </a:r>
          </a:p>
          <a:p>
            <a:pPr marL="971550" lvl="1" indent="-285750">
              <a:buFont typeface="Franklin Gothic Book" panose="020B0503020102020204" pitchFamily="34" charset="0"/>
              <a:buChar char="–"/>
            </a:pPr>
            <a:r>
              <a:rPr lang="en-GB" sz="1400" dirty="0">
                <a:ea typeface="DengXian" panose="02010600030101010101" pitchFamily="2" charset="-122"/>
                <a:cs typeface="Arial" panose="020B0604020202020204" pitchFamily="34" charset="0"/>
              </a:rPr>
              <a:t>Total variance</a:t>
            </a:r>
          </a:p>
          <a:p>
            <a:pPr marL="971550" lvl="1" indent="-285750">
              <a:buFont typeface="Franklin Gothic Book" panose="020B0503020102020204" pitchFamily="34" charset="0"/>
              <a:buChar char="–"/>
            </a:pPr>
            <a:r>
              <a:rPr lang="en-GB" sz="1400" dirty="0">
                <a:ea typeface="DengXian" panose="02010600030101010101" pitchFamily="2" charset="-122"/>
                <a:cs typeface="Arial" panose="020B0604020202020204" pitchFamily="34" charset="0"/>
              </a:rPr>
              <a:t>Transformation robustness (jitter, scale, rotate)</a:t>
            </a:r>
          </a:p>
          <a:p>
            <a:pPr marL="971550" lvl="1" indent="-285750">
              <a:buFont typeface="Franklin Gothic Book" panose="020B0503020102020204" pitchFamily="34" charset="0"/>
              <a:buChar char="–"/>
            </a:pPr>
            <a:r>
              <a:rPr lang="en-GB" sz="1400" dirty="0">
                <a:ea typeface="DengXian" panose="02010600030101010101" pitchFamily="2" charset="-122"/>
                <a:cs typeface="Arial" panose="020B0604020202020204" pitchFamily="34" charset="0"/>
              </a:rPr>
              <a:t>Octaves scale-up</a:t>
            </a:r>
            <a:endParaRPr lang="en-US" sz="14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DengXian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en-GB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valuated the effect of different regularisations along with their </a:t>
            </a:r>
            <a:r>
              <a:rPr lang="en-GB" dirty="0">
                <a:ea typeface="DengXian" panose="02010600030101010101" pitchFamily="2" charset="-122"/>
                <a:cs typeface="Times New Roman" panose="02020603050405020304" pitchFamily="18" charset="0"/>
              </a:rPr>
              <a:t>corresponding parameters quantitatively.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DengXian" panose="02010600030101010101" pitchFamily="2" charset="-122"/>
                <a:cs typeface="Times New Roman" panose="02020603050405020304" pitchFamily="18" charset="0"/>
              </a:rPr>
              <a:t>Proposed a refined range of values for each tested parameter.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3" name="Picture Placeholder 52" descr="Hanging Lightbulbs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032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680" y="3123568"/>
            <a:ext cx="4941477" cy="6108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468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212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dirty="0"/>
              <a:t>Implementation phase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74A7B3-00DA-4A2F-B18F-08F0719F4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1753872"/>
            <a:ext cx="6120266" cy="4314401"/>
          </a:xfrm>
          <a:prstGeom prst="rect">
            <a:avLst/>
          </a:prstGeom>
        </p:spPr>
      </p:pic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353D16F0-8EB9-4A05-9367-FDEDCA3685D8}"/>
              </a:ext>
            </a:extLst>
          </p:cNvPr>
          <p:cNvSpPr/>
          <p:nvPr/>
        </p:nvSpPr>
        <p:spPr>
          <a:xfrm>
            <a:off x="3376278" y="1976778"/>
            <a:ext cx="1127464" cy="88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C1293104-7FC2-424B-9E4B-F040D7B5C724}"/>
              </a:ext>
            </a:extLst>
          </p:cNvPr>
          <p:cNvSpPr/>
          <p:nvPr/>
        </p:nvSpPr>
        <p:spPr>
          <a:xfrm>
            <a:off x="5652237" y="2629739"/>
            <a:ext cx="1127464" cy="88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5" action="ppaction://hlinksldjump"/>
            <a:extLst>
              <a:ext uri="{FF2B5EF4-FFF2-40B4-BE49-F238E27FC236}">
                <a16:creationId xmlns:a16="http://schemas.microsoft.com/office/drawing/2014/main" id="{39D673F4-36AC-4075-ABC7-65EE532D7F88}"/>
              </a:ext>
            </a:extLst>
          </p:cNvPr>
          <p:cNvSpPr/>
          <p:nvPr/>
        </p:nvSpPr>
        <p:spPr>
          <a:xfrm>
            <a:off x="3376278" y="4574087"/>
            <a:ext cx="1127464" cy="88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4E6BA-4F1B-41D9-B3FB-55988787FBB7}"/>
              </a:ext>
            </a:extLst>
          </p:cNvPr>
          <p:cNvSpPr txBox="1"/>
          <p:nvPr/>
        </p:nvSpPr>
        <p:spPr>
          <a:xfrm>
            <a:off x="2495197" y="2112885"/>
            <a:ext cx="881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‘mixed6’</a:t>
            </a:r>
            <a:endParaRPr lang="en-GB" sz="1400" dirty="0">
              <a:solidFill>
                <a:schemeClr val="bg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081654" cy="610863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altLang="zh-CN" dirty="0"/>
              <a:t>xperiment</a:t>
            </a:r>
            <a:r>
              <a:rPr lang="en-US" dirty="0"/>
              <a:t> phase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>
            <a:hlinkClick r:id="rId2" action="ppaction://hlinksldjump"/>
            <a:extLst>
              <a:ext uri="{FF2B5EF4-FFF2-40B4-BE49-F238E27FC236}">
                <a16:creationId xmlns:a16="http://schemas.microsoft.com/office/drawing/2014/main" id="{353D16F0-8EB9-4A05-9367-FDEDCA3685D8}"/>
              </a:ext>
            </a:extLst>
          </p:cNvPr>
          <p:cNvSpPr/>
          <p:nvPr/>
        </p:nvSpPr>
        <p:spPr>
          <a:xfrm>
            <a:off x="3213718" y="1964442"/>
            <a:ext cx="1127464" cy="88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hlinkClick r:id="rId3" action="ppaction://hlinksldjump"/>
            <a:extLst>
              <a:ext uri="{FF2B5EF4-FFF2-40B4-BE49-F238E27FC236}">
                <a16:creationId xmlns:a16="http://schemas.microsoft.com/office/drawing/2014/main" id="{39D673F4-36AC-4075-ABC7-65EE532D7F88}"/>
              </a:ext>
            </a:extLst>
          </p:cNvPr>
          <p:cNvSpPr/>
          <p:nvPr/>
        </p:nvSpPr>
        <p:spPr>
          <a:xfrm>
            <a:off x="3213718" y="4558201"/>
            <a:ext cx="1127464" cy="8877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4C076-ABE4-4EE6-A13F-FFA323BBF96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91718"/>
            <a:ext cx="5974848" cy="474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671CA1-C13C-4E89-9F70-9E1DBF1467D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465" y="2243378"/>
            <a:ext cx="4081815" cy="320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38809215-492F-469F-B963-0944DC48F708}"/>
              </a:ext>
            </a:extLst>
          </p:cNvPr>
          <p:cNvSpPr/>
          <p:nvPr/>
        </p:nvSpPr>
        <p:spPr>
          <a:xfrm>
            <a:off x="3017520" y="1859280"/>
            <a:ext cx="1767840" cy="4119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45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3174640"/>
            <a:ext cx="6802157" cy="559791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 and Conclusions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6EE753-BEBB-4348-896E-73627FDDC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34000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7483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5163</TotalTime>
  <Words>329</Words>
  <Application>Microsoft Office PowerPoint</Application>
  <PresentationFormat>Widescreen</PresentationFormat>
  <Paragraphs>75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Franklin Gothic Book</vt:lpstr>
      <vt:lpstr>Franklin Gothic Demi</vt:lpstr>
      <vt:lpstr>Times New Roman</vt:lpstr>
      <vt:lpstr>Wingdings</vt:lpstr>
      <vt:lpstr>Theme1</vt:lpstr>
      <vt:lpstr>Feature Visualisation of CNN</vt:lpstr>
      <vt:lpstr>Overview</vt:lpstr>
      <vt:lpstr>Introduction</vt:lpstr>
      <vt:lpstr>Motivations</vt:lpstr>
      <vt:lpstr>Objectives</vt:lpstr>
      <vt:lpstr>Methodology</vt:lpstr>
      <vt:lpstr>Implementation phase</vt:lpstr>
      <vt:lpstr>Experiment phase</vt:lpstr>
      <vt:lpstr>Results and Conclusions</vt:lpstr>
      <vt:lpstr>Results </vt:lpstr>
      <vt:lpstr>Results </vt:lpstr>
      <vt:lpstr>Conclusions </vt:lpstr>
      <vt:lpstr>Thank you</vt:lpstr>
      <vt:lpstr>Base AM (channel 0) </vt:lpstr>
      <vt:lpstr>Similarity calculation</vt:lpstr>
      <vt:lpstr>Channel selection (channel 48,62,73,91)</vt:lpstr>
      <vt:lpstr>Experiment results (channel 48)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Visualisation of CNN</dc:title>
  <dc:creator>nina_0703@sina.com</dc:creator>
  <cp:lastModifiedBy>nina_0703@sina.com</cp:lastModifiedBy>
  <cp:revision>111</cp:revision>
  <dcterms:created xsi:type="dcterms:W3CDTF">2021-05-10T15:08:28Z</dcterms:created>
  <dcterms:modified xsi:type="dcterms:W3CDTF">2021-05-14T07:45:20Z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